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33" r:id="rId1"/>
  </p:sldMasterIdLst>
  <p:notesMasterIdLst>
    <p:notesMasterId r:id="rId15"/>
  </p:notesMasterIdLst>
  <p:handoutMasterIdLst>
    <p:handoutMasterId r:id="rId16"/>
  </p:handoutMasterIdLst>
  <p:sldIdLst>
    <p:sldId id="364" r:id="rId2"/>
    <p:sldId id="410" r:id="rId3"/>
    <p:sldId id="413" r:id="rId4"/>
    <p:sldId id="400" r:id="rId5"/>
    <p:sldId id="412" r:id="rId6"/>
    <p:sldId id="414" r:id="rId7"/>
    <p:sldId id="407" r:id="rId8"/>
    <p:sldId id="408" r:id="rId9"/>
    <p:sldId id="403" r:id="rId10"/>
    <p:sldId id="404" r:id="rId11"/>
    <p:sldId id="406" r:id="rId12"/>
    <p:sldId id="366" r:id="rId13"/>
    <p:sldId id="378" r:id="rId14"/>
  </p:sldIdLst>
  <p:sldSz cx="10693400" cy="7561263"/>
  <p:notesSz cx="6731000" cy="9855200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Raleway" panose="020B0503030101060003" pitchFamily="34" charset="0"/>
      <p:regular r:id="rId21"/>
    </p:embeddedFont>
    <p:embeddedFont>
      <p:font typeface="Raleway Thin" panose="020B0203030101060003" pitchFamily="34" charset="0"/>
      <p:regular r:id="rId22"/>
    </p:embeddedFont>
    <p:embeddedFont>
      <p:font typeface="Segoe Print" panose="02000600000000000000" pitchFamily="2" charset="0"/>
      <p:regular r:id="rId23"/>
      <p:bold r:id="rId24"/>
    </p:embeddedFont>
    <p:embeddedFont>
      <p:font typeface="Segoe UI" panose="020B0502040204020203" pitchFamily="34" charset="0"/>
      <p:regular r:id="rId25"/>
      <p:bold r:id="rId26"/>
      <p:italic r:id="rId27"/>
      <p:boldItalic r:id="rId28"/>
    </p:embeddedFont>
    <p:embeddedFont>
      <p:font typeface="Segoe UI Light" panose="020B0502040204020203" pitchFamily="34" charset="0"/>
      <p:regular r:id="rId29"/>
      <p:italic r:id="rId30"/>
    </p:embeddedFont>
  </p:embeddedFontLst>
  <p:defaultTextStyle>
    <a:defPPr>
      <a:defRPr lang="en-US"/>
    </a:defPPr>
    <a:lvl1pPr marL="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648">
          <p15:clr>
            <a:srgbClr val="A4A3A4"/>
          </p15:clr>
        </p15:guide>
        <p15:guide id="2" orient="horz" pos="111">
          <p15:clr>
            <a:srgbClr val="A4A3A4"/>
          </p15:clr>
        </p15:guide>
        <p15:guide id="3" orient="horz" pos="704" userDrawn="1">
          <p15:clr>
            <a:srgbClr val="A4A3A4"/>
          </p15:clr>
        </p15:guide>
        <p15:guide id="4" orient="horz" pos="931" userDrawn="1">
          <p15:clr>
            <a:srgbClr val="A4A3A4"/>
          </p15:clr>
        </p15:guide>
        <p15:guide id="5" orient="horz" pos="4421">
          <p15:clr>
            <a:srgbClr val="A4A3A4"/>
          </p15:clr>
        </p15:guide>
        <p15:guide id="6" pos="6609">
          <p15:clr>
            <a:srgbClr val="A4A3A4"/>
          </p15:clr>
        </p15:guide>
        <p15:guide id="7" pos="123" userDrawn="1">
          <p15:clr>
            <a:srgbClr val="A4A3A4"/>
          </p15:clr>
        </p15:guide>
        <p15:guide id="8" pos="418" userDrawn="1">
          <p15:clr>
            <a:srgbClr val="A4A3A4"/>
          </p15:clr>
        </p15:guide>
        <p15:guide id="9" pos="3232">
          <p15:clr>
            <a:srgbClr val="A4A3A4"/>
          </p15:clr>
        </p15:guide>
        <p15:guide id="10" pos="3503">
          <p15:clr>
            <a:srgbClr val="A4A3A4"/>
          </p15:clr>
        </p15:guide>
        <p15:guide id="11" pos="6316">
          <p15:clr>
            <a:srgbClr val="A4A3A4"/>
          </p15:clr>
        </p15:guide>
        <p15:guide id="12" orient="horz" pos="4650">
          <p15:clr>
            <a:srgbClr val="A4A3A4"/>
          </p15:clr>
        </p15:guide>
        <p15:guide id="13" orient="horz" pos="114">
          <p15:clr>
            <a:srgbClr val="A4A3A4"/>
          </p15:clr>
        </p15:guide>
        <p15:guide id="14" orient="horz" pos="702">
          <p15:clr>
            <a:srgbClr val="A4A3A4"/>
          </p15:clr>
        </p15:guide>
        <p15:guide id="15" orient="horz" pos="929">
          <p15:clr>
            <a:srgbClr val="A4A3A4"/>
          </p15:clr>
        </p15:guide>
        <p15:guide id="16" orient="horz" pos="4423">
          <p15:clr>
            <a:srgbClr val="A4A3A4"/>
          </p15:clr>
        </p15:guide>
        <p15:guide id="17" pos="6612">
          <p15:clr>
            <a:srgbClr val="A4A3A4"/>
          </p15:clr>
        </p15:guide>
        <p15:guide id="18" pos="124">
          <p15:clr>
            <a:srgbClr val="A4A3A4"/>
          </p15:clr>
        </p15:guide>
        <p15:guide id="19" pos="420">
          <p15:clr>
            <a:srgbClr val="A4A3A4"/>
          </p15:clr>
        </p15:guide>
        <p15:guide id="20" pos="3233">
          <p15:clr>
            <a:srgbClr val="A4A3A4"/>
          </p15:clr>
        </p15:guide>
        <p15:guide id="21" pos="350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223"/>
    <a:srgbClr val="F8BE05"/>
    <a:srgbClr val="F9BF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15839D-A1C1-4A41-9471-C219ADEEA53B}" v="6" dt="2019-12-10T14:58:50.0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00" d="100"/>
          <a:sy n="100" d="100"/>
        </p:scale>
        <p:origin x="1380" y="90"/>
      </p:cViewPr>
      <p:guideLst>
        <p:guide orient="horz" pos="4648"/>
        <p:guide orient="horz" pos="111"/>
        <p:guide orient="horz" pos="704"/>
        <p:guide orient="horz" pos="931"/>
        <p:guide orient="horz" pos="4421"/>
        <p:guide pos="6609"/>
        <p:guide pos="123"/>
        <p:guide pos="418"/>
        <p:guide pos="3232"/>
        <p:guide pos="3503"/>
        <p:guide pos="6316"/>
        <p:guide orient="horz" pos="4650"/>
        <p:guide orient="horz" pos="114"/>
        <p:guide orient="horz" pos="702"/>
        <p:guide orient="horz" pos="929"/>
        <p:guide orient="horz" pos="4423"/>
        <p:guide pos="6612"/>
        <p:guide pos="124"/>
        <p:guide pos="420"/>
        <p:guide pos="3233"/>
        <p:guide pos="35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1" d="100"/>
          <a:sy n="91" d="100"/>
        </p:scale>
        <p:origin x="37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Jones (MLCSU)" userId="dbe7569e-0422-4ba6-ab75-1a53cdbe6d99" providerId="ADAL" clId="{E315839D-A1C1-4A41-9471-C219ADEEA53B}"/>
    <pc:docChg chg="addSld delSld modSld sldOrd">
      <pc:chgData name="Andrew Jones (MLCSU)" userId="dbe7569e-0422-4ba6-ab75-1a53cdbe6d99" providerId="ADAL" clId="{E315839D-A1C1-4A41-9471-C219ADEEA53B}" dt="2019-12-10T14:58:50.024" v="41"/>
      <pc:docMkLst>
        <pc:docMk/>
      </pc:docMkLst>
      <pc:sldChg chg="modSp add ord">
        <pc:chgData name="Andrew Jones (MLCSU)" userId="dbe7569e-0422-4ba6-ab75-1a53cdbe6d99" providerId="ADAL" clId="{E315839D-A1C1-4A41-9471-C219ADEEA53B}" dt="2019-12-10T14:58:27.444" v="37" actId="14100"/>
        <pc:sldMkLst>
          <pc:docMk/>
          <pc:sldMk cId="3064231855" sldId="364"/>
        </pc:sldMkLst>
        <pc:spChg chg="mod">
          <ac:chgData name="Andrew Jones (MLCSU)" userId="dbe7569e-0422-4ba6-ab75-1a53cdbe6d99" providerId="ADAL" clId="{E315839D-A1C1-4A41-9471-C219ADEEA53B}" dt="2019-12-10T14:58:27.444" v="37" actId="14100"/>
          <ac:spMkLst>
            <pc:docMk/>
            <pc:sldMk cId="3064231855" sldId="364"/>
            <ac:spMk id="9" creationId="{C3B09A02-1E0B-4633-B4AC-17165F8DD96A}"/>
          </ac:spMkLst>
        </pc:spChg>
      </pc:sldChg>
      <pc:sldChg chg="add ord setBg">
        <pc:chgData name="Andrew Jones (MLCSU)" userId="dbe7569e-0422-4ba6-ab75-1a53cdbe6d99" providerId="ADAL" clId="{E315839D-A1C1-4A41-9471-C219ADEEA53B}" dt="2019-12-10T14:58:50.024" v="41"/>
        <pc:sldMkLst>
          <pc:docMk/>
          <pc:sldMk cId="1157096567" sldId="366"/>
        </pc:sldMkLst>
      </pc:sldChg>
      <pc:sldChg chg="del">
        <pc:chgData name="Andrew Jones (MLCSU)" userId="dbe7569e-0422-4ba6-ab75-1a53cdbe6d99" providerId="ADAL" clId="{E315839D-A1C1-4A41-9471-C219ADEEA53B}" dt="2019-12-10T14:58:42.086" v="38" actId="2696"/>
        <pc:sldMkLst>
          <pc:docMk/>
          <pc:sldMk cId="3140262093" sldId="379"/>
        </pc:sldMkLst>
      </pc:sldChg>
      <pc:sldChg chg="del">
        <pc:chgData name="Andrew Jones (MLCSU)" userId="dbe7569e-0422-4ba6-ab75-1a53cdbe6d99" providerId="ADAL" clId="{E315839D-A1C1-4A41-9471-C219ADEEA53B}" dt="2019-12-10T14:58:47.314" v="39" actId="2696"/>
        <pc:sldMkLst>
          <pc:docMk/>
          <pc:sldMk cId="1157096567" sldId="41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/>
            </a:lvl1pPr>
          </a:lstStyle>
          <a:p>
            <a:fld id="{7B801442-24E6-48BC-AE76-DDF03C0BE28A}" type="datetimeFigureOut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10/12/2019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/>
            </a:lvl1pPr>
          </a:lstStyle>
          <a:p>
            <a:fld id="{D9595DC6-97BE-483C-815F-8968491C5407}" type="slidenum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642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92D59DF-F70F-4721-BE77-6CE62E0E0187}" type="datetimeFigureOut">
              <a:rPr lang="en-GB" smtClean="0"/>
              <a:pPr/>
              <a:t>10/12/2019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14413" y="1231900"/>
            <a:ext cx="4702175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965" tIns="45482" rIns="90965" bIns="45482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2786" y="4742222"/>
            <a:ext cx="5385429" cy="3881871"/>
          </a:xfrm>
          <a:prstGeom prst="rect">
            <a:avLst/>
          </a:prstGeom>
        </p:spPr>
        <p:txBody>
          <a:bodyPr vert="horz" lIns="90965" tIns="45482" rIns="90965" bIns="4548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737C15B-F325-4E1B-8D01-22104E2DC4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836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7240" cy="755841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Subtitle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514" y="360269"/>
            <a:ext cx="2168596" cy="183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35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0692933" cy="755841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Chapter subtitle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3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Content-A </a:t>
            </a:r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562000" y="1474788"/>
            <a:ext cx="4462462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4788"/>
            <a:ext cx="4464000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7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Y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Content-YL-A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9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Content-BK-A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" y="342"/>
            <a:ext cx="10692406" cy="756057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4099139" y="1474788"/>
            <a:ext cx="5927512" cy="1082974"/>
          </a:xfrm>
        </p:spPr>
        <p:txBody>
          <a:bodyPr anchor="b" anchorCtr="0">
            <a:noAutofit/>
          </a:bodyPr>
          <a:lstStyle>
            <a:lvl1pPr>
              <a:defRPr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Contact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4099137" y="2771593"/>
            <a:ext cx="5927513" cy="3458566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0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6751" y="396000"/>
            <a:ext cx="9359900" cy="720000"/>
          </a:xfrm>
          <a:prstGeom prst="rect">
            <a:avLst/>
          </a:prstGeom>
        </p:spPr>
        <p:txBody>
          <a:bodyPr vert="horz" lIns="72000" tIns="72000" rIns="72000" bIns="7200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6750" y="1474788"/>
            <a:ext cx="9359900" cy="554400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6751" y="7020000"/>
            <a:ext cx="79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l">
              <a:defRPr sz="1000">
                <a:solidFill>
                  <a:srgbClr val="2C282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06000" y="7020538"/>
            <a:ext cx="7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r">
              <a:defRPr sz="100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5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9" r:id="rId2"/>
    <p:sldLayoutId id="2147483744" r:id="rId3"/>
    <p:sldLayoutId id="2147483743" r:id="rId4"/>
    <p:sldLayoutId id="2147483738" r:id="rId5"/>
    <p:sldLayoutId id="2147483741" r:id="rId6"/>
    <p:sldLayoutId id="2147483749" r:id="rId7"/>
  </p:sldLayoutIdLst>
  <p:hf hdr="0"/>
  <p:txStyles>
    <p:titleStyle>
      <a:lvl1pPr algn="l" defTabSz="521437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360363" marR="0" indent="-360363" algn="l" defTabSz="521437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ClrTx/>
        <a:buSzTx/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6pPr>
      <a:lvl7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7pPr>
      <a:lvl8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studio.com/wp-content/uploads/2015/02/data-wrangling-cheatsheet.pdf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28FC470-88F8-4CE2-A115-9BA13E791F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66000" y="6711293"/>
            <a:ext cx="9360000" cy="79495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04E09C-BC30-4DC8-A191-807511B61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000" y="217250"/>
            <a:ext cx="1142032" cy="468834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C3B09A02-1E0B-4633-B4AC-17165F8DD96A}"/>
              </a:ext>
            </a:extLst>
          </p:cNvPr>
          <p:cNvSpPr txBox="1">
            <a:spLocks/>
          </p:cNvSpPr>
          <p:nvPr/>
        </p:nvSpPr>
        <p:spPr>
          <a:xfrm>
            <a:off x="666750" y="1114106"/>
            <a:ext cx="9359900" cy="4010344"/>
          </a:xfrm>
          <a:prstGeom prst="rect">
            <a:avLst/>
          </a:prstGeom>
        </p:spPr>
        <p:txBody>
          <a:bodyPr vert="horz" lIns="72000" tIns="72000" rIns="72000" bIns="72000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GB" sz="5400" b="0" dirty="0">
                <a:solidFill>
                  <a:schemeClr val="tx1">
                    <a:lumMod val="25000"/>
                    <a:lumOff val="75000"/>
                  </a:schemeClr>
                </a:solidFill>
                <a:latin typeface="Raleway Thin" panose="020B0203030101060003" pitchFamily="34" charset="0"/>
                <a:ea typeface="Segoe UI Emoji" panose="020B0502040204020203" pitchFamily="34" charset="0"/>
              </a:rPr>
              <a:t>Introduction to R and RStudio</a:t>
            </a:r>
          </a:p>
          <a:p>
            <a:pPr algn="ctr"/>
            <a:endParaRPr lang="en-GB" sz="5400" b="0" dirty="0">
              <a:latin typeface="Raleway Thin" panose="020B02030301010600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Session 7: Relational data </a:t>
            </a:r>
            <a:r>
              <a:rPr lang="en-GB" sz="5400" b="0" dirty="0">
                <a:solidFill>
                  <a:schemeClr val="tx1"/>
                </a:solidFill>
                <a:latin typeface="Raleway Thin" panose="020B0203030101060003" pitchFamily="34" charset="0"/>
                <a:ea typeface="Segoe UI Emoji" panose="020B0502040204020203" pitchFamily="34" charset="0"/>
              </a:rPr>
              <a:t>(Joins)</a:t>
            </a:r>
            <a:endParaRPr lang="en-GB" sz="3600" b="0" dirty="0">
              <a:solidFill>
                <a:schemeClr val="tx1"/>
              </a:solidFill>
              <a:latin typeface="Raleway Thin" panose="020B0203030101060003" pitchFamily="34" charset="0"/>
              <a:ea typeface="Segoe UI Emoji" panose="020B0502040204020203" pitchFamily="34" charset="0"/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ABD675F5-4B25-4C41-BE7D-80418EB1D4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67" t="35021" r="13583" b="33858"/>
          <a:stretch/>
        </p:blipFill>
        <p:spPr>
          <a:xfrm>
            <a:off x="4174750" y="686532"/>
            <a:ext cx="2343900" cy="99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31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Joining with different names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1696720"/>
            <a:ext cx="10220960" cy="5323818"/>
          </a:xfrm>
        </p:spPr>
        <p:txBody>
          <a:bodyPr/>
          <a:lstStyle/>
          <a:p>
            <a:r>
              <a:rPr lang="en-GB" sz="36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If two tables have 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different names </a:t>
            </a:r>
            <a:r>
              <a:rPr lang="en-GB" sz="36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</a:rPr>
              <a:t>for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same variable:</a:t>
            </a:r>
          </a:p>
          <a:p>
            <a:pPr marL="1076325"/>
            <a:endParaRPr lang="en-GB" sz="3600" b="1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271463"/>
            <a:r>
              <a:rPr lang="en-GB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tb_cases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  <a:endParaRPr lang="en-GB" sz="2800" b="1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271463"/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</a:t>
            </a:r>
            <a:r>
              <a:rPr lang="en-GB" sz="28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left_join</a:t>
            </a:r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</a:t>
            </a:r>
            <a:r>
              <a:rPr lang="en-GB" sz="28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bad_names</a:t>
            </a:r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</a:t>
            </a:r>
          </a:p>
          <a:p>
            <a:pPr marL="271463"/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by = </a:t>
            </a:r>
            <a:r>
              <a:rPr lang="en-GB" sz="28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c(</a:t>
            </a:r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“country” </a:t>
            </a:r>
            <a:r>
              <a:rPr lang="en-GB" sz="28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=</a:t>
            </a:r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“Place” </a:t>
            </a:r>
            <a:r>
              <a:rPr lang="en-GB" sz="28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</a:t>
            </a:r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“year” </a:t>
            </a:r>
            <a:r>
              <a:rPr lang="en-GB" sz="28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=</a:t>
            </a:r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“</a:t>
            </a:r>
            <a:r>
              <a:rPr lang="en-GB" sz="28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Yr</a:t>
            </a:r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”</a:t>
            </a:r>
            <a:r>
              <a:rPr lang="en-GB" sz="28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  <a:r>
              <a:rPr lang="en-GB" sz="28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</a:p>
          <a:p>
            <a:pPr marL="1076325"/>
            <a:endParaRPr lang="en-GB" sz="28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42D203-1D3E-44AF-904E-9FAC97AF6F4A}"/>
              </a:ext>
            </a:extLst>
          </p:cNvPr>
          <p:cNvSpPr/>
          <p:nvPr/>
        </p:nvSpPr>
        <p:spPr>
          <a:xfrm>
            <a:off x="803277" y="5601601"/>
            <a:ext cx="5645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Segoe Print" panose="02000600000000000000" pitchFamily="2" charset="0"/>
                <a:ea typeface="Segoe UI Emoji" panose="020B0502040204020203" pitchFamily="34" charset="0"/>
              </a:rPr>
              <a:t>name in cases</a:t>
            </a: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B6661DC8-A6CF-4B7B-BF20-5A2B3A1C0CB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897849" y="5315482"/>
            <a:ext cx="461601" cy="12700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78AFE6A-6533-40C2-8B32-E4E3E506BCFE}"/>
              </a:ext>
            </a:extLst>
          </p:cNvPr>
          <p:cNvSpPr/>
          <p:nvPr/>
        </p:nvSpPr>
        <p:spPr>
          <a:xfrm>
            <a:off x="3122299" y="6558873"/>
            <a:ext cx="5645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Segoe Print" panose="02000600000000000000" pitchFamily="2" charset="0"/>
                <a:ea typeface="Segoe UI Emoji" panose="020B0502040204020203" pitchFamily="34" charset="0"/>
              </a:rPr>
              <a:t>name in </a:t>
            </a:r>
            <a:r>
              <a:rPr lang="en-GB" sz="2400" dirty="0" err="1">
                <a:latin typeface="Segoe Print" panose="02000600000000000000" pitchFamily="2" charset="0"/>
                <a:ea typeface="Segoe UI Emoji" panose="020B0502040204020203" pitchFamily="34" charset="0"/>
              </a:rPr>
              <a:t>bad_names</a:t>
            </a:r>
            <a:endParaRPr lang="en-GB" sz="2400" dirty="0"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25EB789C-7834-4B59-8FE4-F6B42756508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80623" y="5809299"/>
            <a:ext cx="1275716" cy="12700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0E4331C5-3FFA-4B03-96DD-81656D6B200D}"/>
              </a:ext>
            </a:extLst>
          </p:cNvPr>
          <p:cNvSpPr/>
          <p:nvPr/>
        </p:nvSpPr>
        <p:spPr>
          <a:xfrm>
            <a:off x="3768725" y="3569206"/>
            <a:ext cx="5645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imaginary table</a:t>
            </a:r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F7D9FA08-4114-4E02-8C61-CBA47D0012E9}"/>
              </a:ext>
            </a:extLst>
          </p:cNvPr>
          <p:cNvCxnSpPr>
            <a:cxnSpLocks/>
          </p:cNvCxnSpPr>
          <p:nvPr/>
        </p:nvCxnSpPr>
        <p:spPr>
          <a:xfrm rot="10800000" flipV="1">
            <a:off x="4716151" y="3765129"/>
            <a:ext cx="484502" cy="279802"/>
          </a:xfrm>
          <a:prstGeom prst="curvedConnector3">
            <a:avLst>
              <a:gd name="adj1" fmla="val 93251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97178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Some other dplyr joins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BC881F-B98B-4EDC-A98D-1BE258330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524" y="2042160"/>
            <a:ext cx="6574351" cy="4624065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endParaRPr lang="en-GB" sz="18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>
              <a:lnSpc>
                <a:spcPct val="250000"/>
              </a:lnSpc>
            </a:pPr>
            <a:r>
              <a:rPr lang="en-GB" sz="18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Image taken from: </a:t>
            </a:r>
            <a:r>
              <a:rPr lang="en-GB" sz="18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  <a:hlinkClick r:id="rId3"/>
              </a:rPr>
              <a:t>https://www.rstudio.com/wp-content/uploads/2015/02/data-wrangling-cheatsheet.pdf</a:t>
            </a:r>
            <a:endParaRPr lang="en-GB" sz="18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779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4000" b="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This material was created for the NHS-R community by: </a:t>
            </a:r>
          </a:p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Andrew Jones @The Strategy Unit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work is licenced under: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Creative Commons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Attribution-</a:t>
            </a:r>
            <a:r>
              <a:rPr lang="en-GB" sz="2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ShareAlike</a:t>
            </a:r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4.0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International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view a copy of this license, visit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https://creativecommons.org/licenses/by-sa/4.0/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marL="0" marR="0" lvl="0" indent="0" algn="r" defTabSz="52143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0B0164-1B0E-EC47-A805-AF4E4DD1E6D8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C282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2143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2C282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4AA2A2-394E-4AC7-A52E-7E6335B2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464" y="1005272"/>
            <a:ext cx="1142032" cy="46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965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End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514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Relational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r>
              <a:rPr lang="en-GB" sz="34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It’s rare to find all the data you need for an analysis in a single table.</a:t>
            </a:r>
          </a:p>
          <a:p>
            <a:pPr algn="ctr"/>
            <a:endParaRPr lang="en-GB" sz="8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algn="ctr"/>
            <a:r>
              <a:rPr lang="en-GB" sz="34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Typically, you’ll have to link two (or more) tables together by matching on common “key” variable(s).</a:t>
            </a:r>
          </a:p>
          <a:p>
            <a:endParaRPr lang="en-GB" sz="2800" dirty="0">
              <a:latin typeface="Segoe Print" panose="02000600000000000000" pitchFamily="2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algn="ctr"/>
            <a:r>
              <a:rPr lang="en-GB" sz="2800" dirty="0">
                <a:latin typeface="Segoe Print" panose="02000600000000000000" pitchFamily="2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We use joins in </a:t>
            </a:r>
            <a:r>
              <a:rPr lang="en-GB" sz="2800" dirty="0">
                <a:latin typeface="+mn-lt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SQL</a:t>
            </a:r>
            <a:r>
              <a:rPr lang="en-GB" sz="2800" dirty="0">
                <a:latin typeface="Segoe Print" panose="02000600000000000000" pitchFamily="2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 or </a:t>
            </a:r>
            <a:r>
              <a:rPr lang="en-GB" sz="2800" dirty="0">
                <a:latin typeface="+mn-lt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R</a:t>
            </a:r>
            <a:r>
              <a:rPr lang="en-GB" sz="2800" dirty="0">
                <a:latin typeface="Segoe Print" panose="02000600000000000000" pitchFamily="2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 (or VLOOKUP in </a:t>
            </a:r>
            <a:r>
              <a:rPr lang="en-GB" sz="2800" dirty="0">
                <a:latin typeface="+mn-lt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Excel</a:t>
            </a:r>
            <a:r>
              <a:rPr lang="en-GB" sz="2800" dirty="0">
                <a:latin typeface="Segoe Print" panose="02000600000000000000" pitchFamily="2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)</a:t>
            </a:r>
          </a:p>
          <a:p>
            <a:pPr marL="44767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44767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44767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306000" y="7020538"/>
            <a:ext cx="720000" cy="361337"/>
          </a:xfrm>
        </p:spPr>
        <p:txBody>
          <a:bodyPr/>
          <a:lstStyle/>
          <a:p>
            <a:fld id="{450B0164-1B0E-EC47-A805-AF4E4DD1E6D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8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Relational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endParaRPr lang="en-GB" sz="28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Here, we’ll focus on left (outer) joins. </a:t>
            </a:r>
          </a:p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The syntax is similar for other types of join. </a:t>
            </a:r>
          </a:p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306000" y="7020538"/>
            <a:ext cx="720000" cy="361337"/>
          </a:xfrm>
        </p:spPr>
        <p:txBody>
          <a:bodyPr/>
          <a:lstStyle/>
          <a:p>
            <a:fld id="{450B0164-1B0E-EC47-A805-AF4E4DD1E6D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56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r>
              <a:rPr lang="en-GB" sz="5400" b="0" dirty="0" err="1">
                <a:latin typeface="Raleway" pitchFamily="50" charset="0"/>
                <a:ea typeface="Segoe UI Emoji" panose="020B0502040204020203" pitchFamily="34" charset="0"/>
              </a:rPr>
              <a:t>left_join</a:t>
            </a:r>
            <a:endParaRPr lang="en-GB" sz="5400" b="0" dirty="0"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1260475"/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table_1 %&gt;%</a:t>
            </a:r>
          </a:p>
          <a:p>
            <a:pPr marL="1260475"/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3600" dirty="0" err="1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left_join</a:t>
            </a: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(table_2, by = </a:t>
            </a:r>
            <a:r>
              <a:rPr lang="en-GB" sz="36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“</a:t>
            </a: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x</a:t>
            </a:r>
            <a:r>
              <a:rPr lang="en-GB" sz="36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”</a:t>
            </a: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22BB7B-B6B6-4597-8EB0-77700768A535}"/>
              </a:ext>
            </a:extLst>
          </p:cNvPr>
          <p:cNvSpPr/>
          <p:nvPr/>
        </p:nvSpPr>
        <p:spPr>
          <a:xfrm>
            <a:off x="7429911" y="5318558"/>
            <a:ext cx="26063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Segoe Print" panose="02000600000000000000" pitchFamily="2" charset="0"/>
                <a:ea typeface="Segoe UI Emoji" panose="020B0502040204020203" pitchFamily="34" charset="0"/>
              </a:rPr>
              <a:t>“key” variable (common to both tables)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AF50FB1D-C3A7-4B7A-BA82-6E972488B9F3}"/>
              </a:ext>
            </a:extLst>
          </p:cNvPr>
          <p:cNvCxnSpPr>
            <a:cxnSpLocks/>
          </p:cNvCxnSpPr>
          <p:nvPr/>
        </p:nvCxnSpPr>
        <p:spPr>
          <a:xfrm rot="16200000" flipV="1">
            <a:off x="8086676" y="4768034"/>
            <a:ext cx="874033" cy="18960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19D8DC0-28C8-44D1-998D-00A86171B38F}"/>
              </a:ext>
            </a:extLst>
          </p:cNvPr>
          <p:cNvSpPr/>
          <p:nvPr/>
        </p:nvSpPr>
        <p:spPr>
          <a:xfrm>
            <a:off x="47625" y="4566303"/>
            <a:ext cx="29424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Segoe Print" panose="02000600000000000000" pitchFamily="2" charset="0"/>
                <a:ea typeface="Segoe UI Emoji" panose="020B0502040204020203" pitchFamily="34" charset="0"/>
              </a:rPr>
              <a:t>Keep structure of table_1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0CCDEDA-A36E-4146-96A2-BB1F80B08D78}"/>
              </a:ext>
            </a:extLst>
          </p:cNvPr>
          <p:cNvSpPr/>
          <p:nvPr/>
        </p:nvSpPr>
        <p:spPr>
          <a:xfrm>
            <a:off x="3684456" y="4797136"/>
            <a:ext cx="25683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Segoe Print" panose="02000600000000000000" pitchFamily="2" charset="0"/>
                <a:ea typeface="Segoe UI Emoji" panose="020B0502040204020203" pitchFamily="34" charset="0"/>
              </a:rPr>
              <a:t>…and match to observations in table_2</a:t>
            </a:r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42F15917-9FEF-4EF3-8131-49BEEA7A915E}"/>
              </a:ext>
            </a:extLst>
          </p:cNvPr>
          <p:cNvCxnSpPr>
            <a:cxnSpLocks/>
          </p:cNvCxnSpPr>
          <p:nvPr/>
        </p:nvCxnSpPr>
        <p:spPr>
          <a:xfrm rot="16200000" flipV="1">
            <a:off x="4665180" y="4539066"/>
            <a:ext cx="516137" cy="2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7CDD7848-DC2A-48C7-BB2E-7BB9104E0208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82275" y="3484876"/>
            <a:ext cx="1264275" cy="828675"/>
          </a:xfrm>
          <a:prstGeom prst="curvedConnector3">
            <a:avLst>
              <a:gd name="adj1" fmla="val 102738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478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Relational Data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We’re going to join two tables - one with cases of tuberculosis by country, one with population by country. </a:t>
            </a:r>
            <a:r>
              <a:rPr lang="en-GB" sz="3200" dirty="0">
                <a:solidFill>
                  <a:schemeClr val="accent2"/>
                </a:solidFill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From this new table we can derive a rate. </a:t>
            </a:r>
          </a:p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306000" y="7020538"/>
            <a:ext cx="720000" cy="361337"/>
          </a:xfrm>
        </p:spPr>
        <p:txBody>
          <a:bodyPr/>
          <a:lstStyle/>
          <a:p>
            <a:fld id="{450B0164-1B0E-EC47-A805-AF4E4DD1E6D8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349247-3B94-482A-9737-0498DD5D18D3}"/>
              </a:ext>
            </a:extLst>
          </p:cNvPr>
          <p:cNvSpPr/>
          <p:nvPr/>
        </p:nvSpPr>
        <p:spPr>
          <a:xfrm>
            <a:off x="2078195" y="4294861"/>
            <a:ext cx="20104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Segoe Print" panose="02000600000000000000" pitchFamily="2" charset="0"/>
                <a:ea typeface="Segoe UI Emoji" panose="020B0502040204020203" pitchFamily="34" charset="0"/>
              </a:rPr>
              <a:t>cases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3097F7-A0F4-4B56-9EE6-97E7621ECBEB}"/>
              </a:ext>
            </a:extLst>
          </p:cNvPr>
          <p:cNvSpPr/>
          <p:nvPr/>
        </p:nvSpPr>
        <p:spPr>
          <a:xfrm>
            <a:off x="6641307" y="4294862"/>
            <a:ext cx="20104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Segoe Print" panose="02000600000000000000" pitchFamily="2" charset="0"/>
                <a:ea typeface="Segoe UI Emoji" panose="020B0502040204020203" pitchFamily="34" charset="0"/>
              </a:rPr>
              <a:t>pop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457B3C24-141E-4A3D-B818-A086BC4664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3778296"/>
              </p:ext>
            </p:extLst>
          </p:nvPr>
        </p:nvGraphicFramePr>
        <p:xfrm>
          <a:off x="1655444" y="4964581"/>
          <a:ext cx="2855913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228">
                  <a:extLst>
                    <a:ext uri="{9D8B030D-6E8A-4147-A177-3AD203B41FA5}">
                      <a16:colId xmlns:a16="http://schemas.microsoft.com/office/drawing/2014/main" val="3884529226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544026181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val="1712384792"/>
                    </a:ext>
                  </a:extLst>
                </a:gridCol>
              </a:tblGrid>
              <a:tr h="339124">
                <a:tc>
                  <a:txBody>
                    <a:bodyPr/>
                    <a:lstStyle/>
                    <a:p>
                      <a:pPr algn="l"/>
                      <a:r>
                        <a:rPr lang="en-GB" sz="2000" dirty="0">
                          <a:solidFill>
                            <a:schemeClr val="tx1"/>
                          </a:solidFill>
                          <a:latin typeface="+mn-lt"/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  <a:latin typeface="+mn-lt"/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  <a:latin typeface="+mn-lt"/>
                        </a:rPr>
                        <a:t>cases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338685"/>
                  </a:ext>
                </a:extLst>
              </a:tr>
              <a:tr h="339124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tx1"/>
                          </a:solidFill>
                          <a:latin typeface="+mn-lt"/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  <a:latin typeface="+mn-lt"/>
                        </a:rPr>
                        <a:t>1999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  <a:latin typeface="+mn-lt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586937"/>
                  </a:ext>
                </a:extLst>
              </a:tr>
              <a:tr h="339124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tx1"/>
                          </a:solidFill>
                          <a:latin typeface="+mn-lt"/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  <a:latin typeface="+mn-lt"/>
                        </a:rPr>
                        <a:t>1999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  <a:latin typeface="+mn-lt"/>
                        </a:rPr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897170"/>
                  </a:ext>
                </a:extLst>
              </a:tr>
            </a:tbl>
          </a:graphicData>
        </a:graphic>
      </p:graphicFrame>
      <p:graphicFrame>
        <p:nvGraphicFramePr>
          <p:cNvPr id="10" name="Table 2">
            <a:extLst>
              <a:ext uri="{FF2B5EF4-FFF2-40B4-BE49-F238E27FC236}">
                <a16:creationId xmlns:a16="http://schemas.microsoft.com/office/drawing/2014/main" id="{E0627246-FFA2-4396-9277-03CD3C023D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7836741"/>
              </p:ext>
            </p:extLst>
          </p:nvPr>
        </p:nvGraphicFramePr>
        <p:xfrm>
          <a:off x="6255068" y="4964581"/>
          <a:ext cx="278288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228">
                  <a:extLst>
                    <a:ext uri="{9D8B030D-6E8A-4147-A177-3AD203B41FA5}">
                      <a16:colId xmlns:a16="http://schemas.microsoft.com/office/drawing/2014/main" val="3884529226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544026181"/>
                    </a:ext>
                  </a:extLst>
                </a:gridCol>
                <a:gridCol w="798830">
                  <a:extLst>
                    <a:ext uri="{9D8B030D-6E8A-4147-A177-3AD203B41FA5}">
                      <a16:colId xmlns:a16="http://schemas.microsoft.com/office/drawing/2014/main" val="17123847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pop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8338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1999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5586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1999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2000" dirty="0">
                          <a:solidFill>
                            <a:schemeClr val="tx1"/>
                          </a:solidFill>
                        </a:rPr>
                        <a:t>3000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897170"/>
                  </a:ext>
                </a:extLst>
              </a:tr>
            </a:tbl>
          </a:graphicData>
        </a:graphic>
      </p:graphicFrame>
      <p:sp>
        <p:nvSpPr>
          <p:cNvPr id="12" name="Arrow: Right 11">
            <a:extLst>
              <a:ext uri="{FF2B5EF4-FFF2-40B4-BE49-F238E27FC236}">
                <a16:creationId xmlns:a16="http://schemas.microsoft.com/office/drawing/2014/main" id="{99807317-72E9-48BE-BF58-05E88BF9EC94}"/>
              </a:ext>
            </a:extLst>
          </p:cNvPr>
          <p:cNvSpPr/>
          <p:nvPr/>
        </p:nvSpPr>
        <p:spPr>
          <a:xfrm rot="745786">
            <a:off x="4633202" y="5633808"/>
            <a:ext cx="1544919" cy="295275"/>
          </a:xfrm>
          <a:prstGeom prst="rightArrow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2269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Please Import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algn="ctr"/>
            <a:endParaRPr lang="en-GB" sz="3600" dirty="0">
              <a:latin typeface="Segoe Print" panose="02000600000000000000" pitchFamily="2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algn="ctr"/>
            <a:r>
              <a:rPr lang="en-GB" sz="4400" dirty="0">
                <a:solidFill>
                  <a:schemeClr val="accent2"/>
                </a:solidFill>
                <a:latin typeface="Segoe Print" panose="02000600000000000000" pitchFamily="2" charset="0"/>
                <a:ea typeface="Segoe UI Emoji" panose="020B0502040204020203" pitchFamily="34" charset="0"/>
                <a:sym typeface="Wingdings" panose="05000000000000000000" pitchFamily="2" charset="2"/>
              </a:rPr>
              <a:t>tb_cases.csv</a:t>
            </a: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and</a:t>
            </a:r>
            <a:endParaRPr lang="en-GB" sz="4400" dirty="0">
              <a:latin typeface="Segoe UI Light" panose="020B0502040204020203" pitchFamily="34" charset="0"/>
              <a:ea typeface="Segoe UI Emoji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 algn="ctr"/>
            <a:r>
              <a:rPr lang="en-GB" sz="4400" dirty="0">
                <a:solidFill>
                  <a:schemeClr val="accent2"/>
                </a:solidFill>
                <a:latin typeface="Segoe Print" panose="02000600000000000000" pitchFamily="2" charset="0"/>
                <a:ea typeface="Segoe UI Emoji" panose="020B0502040204020203" pitchFamily="34" charset="0"/>
                <a:sym typeface="Wingdings" panose="05000000000000000000" pitchFamily="2" charset="2"/>
              </a:rPr>
              <a:t>tb_pop.csv</a:t>
            </a:r>
          </a:p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306000" y="7020538"/>
            <a:ext cx="720000" cy="361337"/>
          </a:xfrm>
        </p:spPr>
        <p:txBody>
          <a:bodyPr/>
          <a:lstStyle/>
          <a:p>
            <a:fld id="{450B0164-1B0E-EC47-A805-AF4E4DD1E6D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1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r>
              <a:rPr lang="en-GB" sz="5400" b="0" dirty="0" err="1">
                <a:latin typeface="Raleway" pitchFamily="50" charset="0"/>
                <a:ea typeface="Segoe UI Emoji" panose="020B0502040204020203" pitchFamily="34" charset="0"/>
              </a:rPr>
              <a:t>left_join</a:t>
            </a:r>
            <a:endParaRPr lang="en-GB" sz="5400" b="0" dirty="0"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  <a:p>
            <a:pPr marL="447675">
              <a:tabLst>
                <a:tab pos="447675" algn="l"/>
              </a:tabLst>
            </a:pPr>
            <a:r>
              <a:rPr lang="en-GB" sz="36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tb_cases</a:t>
            </a: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%&gt;%</a:t>
            </a:r>
          </a:p>
          <a:p>
            <a:pPr marL="447675">
              <a:tabLst>
                <a:tab pos="447675" algn="l"/>
              </a:tabLst>
            </a:pP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3600" dirty="0" err="1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left_join</a:t>
            </a: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GB" sz="36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tb_pop</a:t>
            </a: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by = “country”)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E22BB7B-B6B6-4597-8EB0-77700768A535}"/>
              </a:ext>
            </a:extLst>
          </p:cNvPr>
          <p:cNvSpPr/>
          <p:nvPr/>
        </p:nvSpPr>
        <p:spPr>
          <a:xfrm>
            <a:off x="7003191" y="5318558"/>
            <a:ext cx="260630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Segoe Print" panose="02000600000000000000" pitchFamily="2" charset="0"/>
                <a:ea typeface="Segoe UI Emoji" panose="020B0502040204020203" pitchFamily="34" charset="0"/>
              </a:rPr>
              <a:t>based on “country” value</a:t>
            </a: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AF50FB1D-C3A7-4B7A-BA82-6E972488B9F3}"/>
              </a:ext>
            </a:extLst>
          </p:cNvPr>
          <p:cNvCxnSpPr>
            <a:cxnSpLocks/>
          </p:cNvCxnSpPr>
          <p:nvPr/>
        </p:nvCxnSpPr>
        <p:spPr>
          <a:xfrm rot="16200000" flipV="1">
            <a:off x="7831406" y="4708535"/>
            <a:ext cx="874033" cy="18960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219D8DC0-28C8-44D1-998D-00A86171B38F}"/>
              </a:ext>
            </a:extLst>
          </p:cNvPr>
          <p:cNvSpPr/>
          <p:nvPr/>
        </p:nvSpPr>
        <p:spPr>
          <a:xfrm>
            <a:off x="3684456" y="1940091"/>
            <a:ext cx="48583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Keep the original structure of the </a:t>
            </a:r>
            <a:r>
              <a:rPr lang="en-GB" sz="24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tb_cases</a:t>
            </a:r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data frame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0CCDEDA-A36E-4146-96A2-BB1F80B08D78}"/>
              </a:ext>
            </a:extLst>
          </p:cNvPr>
          <p:cNvSpPr/>
          <p:nvPr/>
        </p:nvSpPr>
        <p:spPr>
          <a:xfrm>
            <a:off x="3684456" y="4797136"/>
            <a:ext cx="24775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latin typeface="Segoe Print" panose="02000600000000000000" pitchFamily="2" charset="0"/>
                <a:ea typeface="Segoe UI Emoji" panose="020B0502040204020203" pitchFamily="34" charset="0"/>
              </a:rPr>
              <a:t>…then match to rows in </a:t>
            </a:r>
            <a:r>
              <a:rPr lang="en-GB" sz="2400" dirty="0" err="1">
                <a:latin typeface="Segoe Print" panose="02000600000000000000" pitchFamily="2" charset="0"/>
                <a:ea typeface="Segoe UI Emoji" panose="020B0502040204020203" pitchFamily="34" charset="0"/>
              </a:rPr>
              <a:t>tb_pop</a:t>
            </a:r>
            <a:endParaRPr lang="en-GB" sz="2400" dirty="0"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42F15917-9FEF-4EF3-8131-49BEEA7A915E}"/>
              </a:ext>
            </a:extLst>
          </p:cNvPr>
          <p:cNvCxnSpPr>
            <a:cxnSpLocks/>
          </p:cNvCxnSpPr>
          <p:nvPr/>
        </p:nvCxnSpPr>
        <p:spPr>
          <a:xfrm rot="16200000" flipV="1">
            <a:off x="4665180" y="4589080"/>
            <a:ext cx="516137" cy="2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E1360558-FEC4-4344-AE9E-7AAFAA6847A0}"/>
              </a:ext>
            </a:extLst>
          </p:cNvPr>
          <p:cNvCxnSpPr>
            <a:cxnSpLocks/>
          </p:cNvCxnSpPr>
          <p:nvPr/>
        </p:nvCxnSpPr>
        <p:spPr>
          <a:xfrm rot="10800000" flipV="1">
            <a:off x="2276477" y="2228850"/>
            <a:ext cx="1276348" cy="647700"/>
          </a:xfrm>
          <a:prstGeom prst="curvedConnector3">
            <a:avLst>
              <a:gd name="adj1" fmla="val 102985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560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Duplicates!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260475"/>
            <a:endParaRPr lang="en-GB" sz="3600" dirty="0">
              <a:solidFill>
                <a:srgbClr val="0070C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447675"/>
            <a:r>
              <a:rPr lang="en-GB" sz="36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tb_cases</a:t>
            </a: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%&gt;%</a:t>
            </a:r>
          </a:p>
          <a:p>
            <a:pPr marL="447675"/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3600" dirty="0" err="1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left_join</a:t>
            </a: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GB" sz="36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tb_pop</a:t>
            </a:r>
            <a:r>
              <a:rPr lang="en-GB" sz="36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, by = “country”)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3E141F-9FBF-401E-A890-4543B782BEA5}"/>
              </a:ext>
            </a:extLst>
          </p:cNvPr>
          <p:cNvSpPr/>
          <p:nvPr/>
        </p:nvSpPr>
        <p:spPr>
          <a:xfrm>
            <a:off x="2768535" y="5161278"/>
            <a:ext cx="1925385" cy="322634"/>
          </a:xfrm>
          <a:prstGeom prst="rect">
            <a:avLst/>
          </a:prstGeom>
          <a:solidFill>
            <a:schemeClr val="bg1"/>
          </a:solidFill>
          <a:ln w="19050">
            <a:solidFill>
              <a:srgbClr val="24222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dirty="0">
                <a:solidFill>
                  <a:schemeClr val="tx1"/>
                </a:solidFill>
                <a:latin typeface="Segoe UI Light" panose="020B0502040204020203" pitchFamily="34" charset="0"/>
              </a:rPr>
              <a:t>Brazil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B2CA15-869E-4555-AF52-43C92CD1A834}"/>
              </a:ext>
            </a:extLst>
          </p:cNvPr>
          <p:cNvSpPr/>
          <p:nvPr/>
        </p:nvSpPr>
        <p:spPr>
          <a:xfrm>
            <a:off x="5735254" y="5161278"/>
            <a:ext cx="1925385" cy="322634"/>
          </a:xfrm>
          <a:prstGeom prst="rect">
            <a:avLst/>
          </a:prstGeom>
          <a:solidFill>
            <a:schemeClr val="bg1"/>
          </a:solidFill>
          <a:ln w="19050">
            <a:solidFill>
              <a:srgbClr val="24222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dirty="0">
                <a:solidFill>
                  <a:schemeClr val="tx1"/>
                </a:solidFill>
                <a:latin typeface="Segoe UI Light" panose="020B0502040204020203" pitchFamily="34" charset="0"/>
              </a:rPr>
              <a:t>Brazil</a:t>
            </a:r>
            <a:endParaRPr lang="en-GB" sz="2800" dirty="0">
              <a:solidFill>
                <a:schemeClr val="tx1"/>
              </a:solidFill>
              <a:latin typeface="Segoe UI Light" panose="020B0502040204020203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D812A0-3C5A-4E6C-A379-2A88AB25A9E6}"/>
              </a:ext>
            </a:extLst>
          </p:cNvPr>
          <p:cNvSpPr/>
          <p:nvPr/>
        </p:nvSpPr>
        <p:spPr>
          <a:xfrm>
            <a:off x="5735254" y="5483912"/>
            <a:ext cx="1925385" cy="322634"/>
          </a:xfrm>
          <a:prstGeom prst="rect">
            <a:avLst/>
          </a:prstGeom>
          <a:solidFill>
            <a:schemeClr val="bg1"/>
          </a:solidFill>
          <a:ln w="19050">
            <a:solidFill>
              <a:srgbClr val="24222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dirty="0">
                <a:solidFill>
                  <a:schemeClr val="tx1"/>
                </a:solidFill>
                <a:latin typeface="Segoe UI Light" panose="020B0502040204020203" pitchFamily="34" charset="0"/>
              </a:rPr>
              <a:t>Brazil</a:t>
            </a:r>
            <a:endParaRPr lang="en-GB" sz="2800" dirty="0">
              <a:solidFill>
                <a:schemeClr val="tx1"/>
              </a:solidFill>
              <a:latin typeface="Segoe UI Light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620BA93-36DA-4C29-BA00-98CB6B9B4002}"/>
              </a:ext>
            </a:extLst>
          </p:cNvPr>
          <p:cNvSpPr/>
          <p:nvPr/>
        </p:nvSpPr>
        <p:spPr>
          <a:xfrm>
            <a:off x="5735254" y="5801889"/>
            <a:ext cx="1925385" cy="322634"/>
          </a:xfrm>
          <a:prstGeom prst="rect">
            <a:avLst/>
          </a:prstGeom>
          <a:solidFill>
            <a:schemeClr val="bg1"/>
          </a:solidFill>
          <a:ln w="19050">
            <a:solidFill>
              <a:srgbClr val="24222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dirty="0">
                <a:solidFill>
                  <a:schemeClr val="tx1"/>
                </a:solidFill>
                <a:latin typeface="Segoe UI Light" panose="020B0502040204020203" pitchFamily="34" charset="0"/>
              </a:rPr>
              <a:t>Brazil</a:t>
            </a:r>
            <a:endParaRPr lang="en-GB" sz="2800" dirty="0">
              <a:solidFill>
                <a:schemeClr val="tx1"/>
              </a:solidFill>
              <a:latin typeface="Segoe UI Light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51E685-2F8C-4769-BB55-D29F0F788FB1}"/>
              </a:ext>
            </a:extLst>
          </p:cNvPr>
          <p:cNvSpPr/>
          <p:nvPr/>
        </p:nvSpPr>
        <p:spPr>
          <a:xfrm>
            <a:off x="5735254" y="6124523"/>
            <a:ext cx="1925385" cy="322634"/>
          </a:xfrm>
          <a:prstGeom prst="rect">
            <a:avLst/>
          </a:prstGeom>
          <a:solidFill>
            <a:schemeClr val="bg1"/>
          </a:solidFill>
          <a:ln w="19050">
            <a:solidFill>
              <a:srgbClr val="24222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400" dirty="0">
                <a:solidFill>
                  <a:schemeClr val="tx1"/>
                </a:solidFill>
                <a:latin typeface="Segoe UI Light" panose="020B0502040204020203" pitchFamily="34" charset="0"/>
              </a:rPr>
              <a:t>Brazil</a:t>
            </a:r>
            <a:endParaRPr lang="en-GB" sz="2800" dirty="0">
              <a:solidFill>
                <a:schemeClr val="tx1"/>
              </a:solidFill>
              <a:latin typeface="Segoe UI Light" panose="020B05020402040202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11B935-C5B8-4A5E-9821-35364CED2AE1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4693920" y="5322595"/>
            <a:ext cx="1041334" cy="0"/>
          </a:xfrm>
          <a:prstGeom prst="line">
            <a:avLst/>
          </a:prstGeom>
          <a:ln w="47625" cap="sq">
            <a:solidFill>
              <a:schemeClr val="tx2">
                <a:lumMod val="25000"/>
                <a:lumOff val="75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0714F87-1162-41A7-A6A3-3AF262CA0509}"/>
              </a:ext>
            </a:extLst>
          </p:cNvPr>
          <p:cNvCxnSpPr>
            <a:cxnSpLocks/>
          </p:cNvCxnSpPr>
          <p:nvPr/>
        </p:nvCxnSpPr>
        <p:spPr>
          <a:xfrm>
            <a:off x="5161280" y="5322595"/>
            <a:ext cx="0" cy="949537"/>
          </a:xfrm>
          <a:prstGeom prst="line">
            <a:avLst/>
          </a:prstGeom>
          <a:ln w="47625" cap="sq">
            <a:solidFill>
              <a:schemeClr val="tx2">
                <a:lumMod val="25000"/>
                <a:lumOff val="75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B7551D-1622-43D7-A17C-1E5F7AD0B7A0}"/>
              </a:ext>
            </a:extLst>
          </p:cNvPr>
          <p:cNvCxnSpPr>
            <a:endCxn id="18" idx="1"/>
          </p:cNvCxnSpPr>
          <p:nvPr/>
        </p:nvCxnSpPr>
        <p:spPr>
          <a:xfrm>
            <a:off x="5161280" y="6272132"/>
            <a:ext cx="573974" cy="13708"/>
          </a:xfrm>
          <a:prstGeom prst="line">
            <a:avLst/>
          </a:prstGeom>
          <a:ln w="47625" cap="sq">
            <a:solidFill>
              <a:schemeClr val="tx2">
                <a:lumMod val="25000"/>
                <a:lumOff val="75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7DE94A7-26B8-477A-8D05-A8E6C1406689}"/>
              </a:ext>
            </a:extLst>
          </p:cNvPr>
          <p:cNvCxnSpPr/>
          <p:nvPr/>
        </p:nvCxnSpPr>
        <p:spPr>
          <a:xfrm>
            <a:off x="5156167" y="5967862"/>
            <a:ext cx="573974" cy="13708"/>
          </a:xfrm>
          <a:prstGeom prst="line">
            <a:avLst/>
          </a:prstGeom>
          <a:ln w="47625" cap="sq">
            <a:solidFill>
              <a:schemeClr val="tx2">
                <a:lumMod val="25000"/>
                <a:lumOff val="75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B0630F2-72E8-4245-AC07-C94A3BD72BC5}"/>
              </a:ext>
            </a:extLst>
          </p:cNvPr>
          <p:cNvCxnSpPr/>
          <p:nvPr/>
        </p:nvCxnSpPr>
        <p:spPr>
          <a:xfrm>
            <a:off x="5156167" y="5654280"/>
            <a:ext cx="573974" cy="13708"/>
          </a:xfrm>
          <a:prstGeom prst="line">
            <a:avLst/>
          </a:prstGeom>
          <a:ln w="47625" cap="sq">
            <a:solidFill>
              <a:schemeClr val="tx2">
                <a:lumMod val="25000"/>
                <a:lumOff val="75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81552E82-DF33-4EFA-A0B6-A88BBFB6537A}"/>
              </a:ext>
            </a:extLst>
          </p:cNvPr>
          <p:cNvSpPr/>
          <p:nvPr/>
        </p:nvSpPr>
        <p:spPr>
          <a:xfrm>
            <a:off x="5125570" y="5250160"/>
            <a:ext cx="106780" cy="131665"/>
          </a:xfrm>
          <a:prstGeom prst="ellipse">
            <a:avLst/>
          </a:prstGeom>
          <a:solidFill>
            <a:schemeClr val="tx2">
              <a:lumMod val="75000"/>
              <a:lumOff val="25000"/>
            </a:schemeClr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CCE2EBC-53B5-4DC6-A1E9-246A445CA957}"/>
              </a:ext>
            </a:extLst>
          </p:cNvPr>
          <p:cNvSpPr/>
          <p:nvPr/>
        </p:nvSpPr>
        <p:spPr>
          <a:xfrm>
            <a:off x="7628255" y="4996159"/>
            <a:ext cx="2828925" cy="1602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For every value of Brazil in </a:t>
            </a:r>
            <a:r>
              <a:rPr lang="en-GB" sz="24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tb_cases</a:t>
            </a:r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, there are 4 in </a:t>
            </a:r>
            <a:r>
              <a:rPr lang="en-GB" sz="24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tb_pop</a:t>
            </a:r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560231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Join on multiple rows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1696720"/>
            <a:ext cx="10220960" cy="5323818"/>
          </a:xfrm>
        </p:spPr>
        <p:txBody>
          <a:bodyPr/>
          <a:lstStyle/>
          <a:p>
            <a:pPr marL="1076325"/>
            <a:endParaRPr lang="en-GB" sz="3600" b="1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1076325"/>
            <a:endParaRPr lang="en-GB" sz="3600" b="1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r>
              <a:rPr lang="en-GB" sz="31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tb_cases</a:t>
            </a:r>
            <a:r>
              <a:rPr lang="en-GB" sz="31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  <a:endParaRPr lang="en-GB" sz="3100" b="1" dirty="0">
              <a:solidFill>
                <a:srgbClr val="0070C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271463"/>
            <a:r>
              <a:rPr lang="en-GB" sz="31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left_join</a:t>
            </a:r>
            <a:r>
              <a:rPr lang="en-GB" sz="31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</a:t>
            </a:r>
            <a:r>
              <a:rPr lang="en-GB" sz="3100" dirty="0" err="1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tb_pop</a:t>
            </a:r>
            <a:r>
              <a:rPr lang="en-GB" sz="31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by = </a:t>
            </a:r>
            <a:r>
              <a:rPr lang="en-GB" sz="31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c(</a:t>
            </a:r>
            <a:r>
              <a:rPr lang="en-GB" sz="31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“country” , “year”</a:t>
            </a:r>
            <a:r>
              <a:rPr lang="en-GB" sz="31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  <a:r>
              <a:rPr lang="en-GB" sz="3100" dirty="0">
                <a:solidFill>
                  <a:srgbClr val="0070C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)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D42D203-1D3E-44AF-904E-9FAC97AF6F4A}"/>
              </a:ext>
            </a:extLst>
          </p:cNvPr>
          <p:cNvSpPr/>
          <p:nvPr/>
        </p:nvSpPr>
        <p:spPr>
          <a:xfrm>
            <a:off x="5346700" y="2915917"/>
            <a:ext cx="5645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match on two variables</a:t>
            </a:r>
          </a:p>
        </p:txBody>
      </p: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B6661DC8-A6CF-4B7B-BF20-5A2B3A1C0CB9}"/>
              </a:ext>
            </a:extLst>
          </p:cNvPr>
          <p:cNvCxnSpPr>
            <a:cxnSpLocks/>
          </p:cNvCxnSpPr>
          <p:nvPr/>
        </p:nvCxnSpPr>
        <p:spPr>
          <a:xfrm rot="5400000">
            <a:off x="6825052" y="3646573"/>
            <a:ext cx="627246" cy="1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D0F8086A-6541-4053-AE1D-FBD2EE44E7AC}"/>
              </a:ext>
            </a:extLst>
          </p:cNvPr>
          <p:cNvCxnSpPr>
            <a:cxnSpLocks/>
          </p:cNvCxnSpPr>
          <p:nvPr/>
        </p:nvCxnSpPr>
        <p:spPr>
          <a:xfrm rot="5400000">
            <a:off x="8796092" y="3668890"/>
            <a:ext cx="627246" cy="1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67D4FCB-C4F0-4907-8178-56299C8A3312}"/>
              </a:ext>
            </a:extLst>
          </p:cNvPr>
          <p:cNvSpPr/>
          <p:nvPr/>
        </p:nvSpPr>
        <p:spPr>
          <a:xfrm>
            <a:off x="3822700" y="5402877"/>
            <a:ext cx="56451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c stands for ‘combine’</a:t>
            </a:r>
          </a:p>
        </p:txBody>
      </p: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37EC37B0-F53C-45C3-A9FD-12E1255EEAEB}"/>
              </a:ext>
            </a:extLst>
          </p:cNvPr>
          <p:cNvCxnSpPr>
            <a:cxnSpLocks/>
          </p:cNvCxnSpPr>
          <p:nvPr/>
        </p:nvCxnSpPr>
        <p:spPr>
          <a:xfrm rot="5400000">
            <a:off x="5294394" y="4987347"/>
            <a:ext cx="831064" cy="12700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7061816"/>
      </p:ext>
    </p:extLst>
  </p:cSld>
  <p:clrMapOvr>
    <a:masterClrMapping/>
  </p:clrMapOvr>
</p:sld>
</file>

<file path=ppt/theme/theme1.xml><?xml version="1.0" encoding="utf-8"?>
<a:theme xmlns:a="http://schemas.openxmlformats.org/drawingml/2006/main" name="TSU-Powerpoint_Template-Print_A4_FINAL++ (2)">
  <a:themeElements>
    <a:clrScheme name="strategyUnit">
      <a:dk1>
        <a:srgbClr val="2C2825"/>
      </a:dk1>
      <a:lt1>
        <a:srgbClr val="F8BE05"/>
      </a:lt1>
      <a:dk2>
        <a:srgbClr val="2C2825"/>
      </a:dk2>
      <a:lt2>
        <a:srgbClr val="FFFFFE"/>
      </a:lt2>
      <a:accent1>
        <a:srgbClr val="F9BF07"/>
      </a:accent1>
      <a:accent2>
        <a:srgbClr val="5881C1"/>
      </a:accent2>
      <a:accent3>
        <a:srgbClr val="EC6555"/>
      </a:accent3>
      <a:accent4>
        <a:srgbClr val="4C5353"/>
      </a:accent4>
      <a:accent5>
        <a:srgbClr val="899FC0"/>
      </a:accent5>
      <a:accent6>
        <a:srgbClr val="E99289"/>
      </a:accent6>
      <a:hlink>
        <a:srgbClr val="5881C1"/>
      </a:hlink>
      <a:folHlink>
        <a:srgbClr val="5881C1"/>
      </a:folHlink>
    </a:clrScheme>
    <a:fontScheme name="strategyUnit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476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47625" cap="sq">
          <a:solidFill>
            <a:schemeClr val="tx1"/>
          </a:solidFill>
          <a:headEnd type="none"/>
          <a:tailEnd type="non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3145A41-6A4F-4EFB-BBA9-EFA57A8CCB99}" vid="{DAC9DB71-E701-4C03-A8C6-052C4A9909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su_brand</Template>
  <TotalTime>11863</TotalTime>
  <Words>477</Words>
  <Application>Microsoft Office PowerPoint</Application>
  <PresentationFormat>Custom</PresentationFormat>
  <Paragraphs>115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Raleway</vt:lpstr>
      <vt:lpstr>Segoe UI</vt:lpstr>
      <vt:lpstr>Arial</vt:lpstr>
      <vt:lpstr>Raleway Thin</vt:lpstr>
      <vt:lpstr>Consolas</vt:lpstr>
      <vt:lpstr>Segoe UI Light</vt:lpstr>
      <vt:lpstr>Segoe Print</vt:lpstr>
      <vt:lpstr>TSU-Powerpoint_Template-Print_A4_FINAL++ (2)</vt:lpstr>
      <vt:lpstr> </vt:lpstr>
      <vt:lpstr>Relational data</vt:lpstr>
      <vt:lpstr>Relational data</vt:lpstr>
      <vt:lpstr>left_join</vt:lpstr>
      <vt:lpstr>Relational Data</vt:lpstr>
      <vt:lpstr>Please Import</vt:lpstr>
      <vt:lpstr>left_join</vt:lpstr>
      <vt:lpstr>Duplicates!</vt:lpstr>
      <vt:lpstr>Join on multiple rows</vt:lpstr>
      <vt:lpstr>Joining with different names</vt:lpstr>
      <vt:lpstr>Some other dplyr joins</vt:lpstr>
      <vt:lpstr> </vt:lpstr>
      <vt:lpstr>End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Jones</dc:creator>
  <cp:lastModifiedBy>Andrew Jones (MLCSU)</cp:lastModifiedBy>
  <cp:revision>303</cp:revision>
  <cp:lastPrinted>2017-04-05T09:13:12Z</cp:lastPrinted>
  <dcterms:created xsi:type="dcterms:W3CDTF">2017-12-06T15:50:58Z</dcterms:created>
  <dcterms:modified xsi:type="dcterms:W3CDTF">2019-12-10T14:58:51Z</dcterms:modified>
</cp:coreProperties>
</file>